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9" r:id="rId3"/>
    <p:sldId id="295" r:id="rId4"/>
    <p:sldId id="291" r:id="rId5"/>
    <p:sldId id="292" r:id="rId6"/>
    <p:sldId id="293" r:id="rId7"/>
    <p:sldId id="294" r:id="rId8"/>
    <p:sldId id="264" r:id="rId9"/>
    <p:sldId id="257" r:id="rId10"/>
    <p:sldId id="261" r:id="rId11"/>
    <p:sldId id="287" r:id="rId12"/>
    <p:sldId id="272" r:id="rId13"/>
    <p:sldId id="273" r:id="rId14"/>
    <p:sldId id="290" r:id="rId15"/>
    <p:sldId id="288" r:id="rId16"/>
    <p:sldId id="274" r:id="rId17"/>
    <p:sldId id="276" r:id="rId18"/>
    <p:sldId id="289" r:id="rId19"/>
    <p:sldId id="282" r:id="rId20"/>
    <p:sldId id="281" r:id="rId21"/>
    <p:sldId id="296" r:id="rId22"/>
    <p:sldId id="297" r:id="rId23"/>
    <p:sldId id="298" r:id="rId24"/>
    <p:sldId id="300" r:id="rId25"/>
    <p:sldId id="301" r:id="rId26"/>
    <p:sldId id="302" r:id="rId27"/>
    <p:sldId id="30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昱祥" initials="王昱祥" lastIdx="1" clrIdx="0">
    <p:extLst>
      <p:ext uri="{19B8F6BF-5375-455C-9EA6-DF929625EA0E}">
        <p15:presenceInfo xmlns:p15="http://schemas.microsoft.com/office/powerpoint/2012/main" userId="634329dd0f4db2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28T16:01:03.75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0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69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280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3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08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39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15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03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86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7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55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1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1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37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50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18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3322BC-27AD-4890-A6EE-54892B1EA7EC}" type="datetimeFigureOut">
              <a:rPr lang="zh-TW" altLang="en-US" smtClean="0"/>
              <a:t>2017/2/16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83F637-2CCD-4D10-9A87-EFFC9F7C9C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34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g"/><Relationship Id="rId26" Type="http://schemas.openxmlformats.org/officeDocument/2006/relationships/image" Target="../media/image66.jpg"/><Relationship Id="rId3" Type="http://schemas.openxmlformats.org/officeDocument/2006/relationships/image" Target="../media/image43.jpe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5" Type="http://schemas.openxmlformats.org/officeDocument/2006/relationships/image" Target="../media/image65.jpg"/><Relationship Id="rId2" Type="http://schemas.openxmlformats.org/officeDocument/2006/relationships/image" Target="../media/image42.jpeg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64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28" Type="http://schemas.openxmlformats.org/officeDocument/2006/relationships/image" Target="../media/image68.jp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62.jpeg"/><Relationship Id="rId27" Type="http://schemas.openxmlformats.org/officeDocument/2006/relationships/image" Target="../media/image6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61304" y="1690754"/>
            <a:ext cx="8269391" cy="1833742"/>
          </a:xfrm>
          <a:noFill/>
        </p:spPr>
        <p:txBody>
          <a:bodyPr>
            <a:normAutofit/>
          </a:bodyPr>
          <a:lstStyle/>
          <a:p>
            <a:r>
              <a:rPr lang="zh-TW" altLang="en-US" sz="95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成大數學系</a:t>
            </a:r>
            <a:endParaRPr lang="zh-TW" altLang="en-US" sz="95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81476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accent1">
                    <a:lumMod val="50000"/>
                  </a:schemeClr>
                </a:solidFill>
                <a:latin typeface="華康秀風體W3" panose="03000309000000000000" pitchFamily="65" charset="-120"/>
                <a:ea typeface="華康秀風體W3" panose="03000309000000000000" pitchFamily="65" charset="-120"/>
              </a:rPr>
              <a:t>3.4.17</a:t>
            </a:r>
            <a:r>
              <a:rPr lang="zh-TW" altLang="en-US" sz="3600" dirty="0" smtClean="0">
                <a:solidFill>
                  <a:schemeClr val="accent1">
                    <a:lumMod val="50000"/>
                  </a:schemeClr>
                </a:solidFill>
                <a:latin typeface="華康秀風體W3" panose="03000309000000000000" pitchFamily="65" charset="-120"/>
                <a:ea typeface="華康秀風體W3" panose="03000309000000000000" pitchFamily="65" charset="-120"/>
              </a:rPr>
              <a:t>第十屆單車節</a:t>
            </a:r>
            <a:endParaRPr lang="zh-TW" altLang="en-US" sz="3600" dirty="0">
              <a:solidFill>
                <a:schemeClr val="accent1">
                  <a:lumMod val="50000"/>
                </a:schemeClr>
              </a:solidFill>
              <a:latin typeface="華康秀風體W3" panose="03000309000000000000" pitchFamily="65" charset="-120"/>
              <a:ea typeface="華康秀風體W3" panose="030003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302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split orient="vert"/>
      </p:transition>
    </mc:Choice>
    <mc:Fallback>
      <p:transition spd="slow" advTm="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2" y="2168606"/>
            <a:ext cx="3564559" cy="24720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41469" y="1645386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↓大數盃亞軍</a:t>
            </a:r>
          </a:p>
        </p:txBody>
      </p:sp>
      <p:sp>
        <p:nvSpPr>
          <p:cNvPr id="8" name="矩形 7"/>
          <p:cNvSpPr/>
          <p:nvPr/>
        </p:nvSpPr>
        <p:spPr>
          <a:xfrm>
            <a:off x="8151076" y="5385616"/>
            <a:ext cx="26981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←成大電競殿軍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03" y="1556057"/>
            <a:ext cx="3866069" cy="26728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743370" y="4309515"/>
            <a:ext cx="2339102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↑理院盃冠軍</a:t>
            </a: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248055" y="592920"/>
            <a:ext cx="9601196" cy="1303867"/>
          </a:xfrm>
          <a:noFill/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戰績</a:t>
            </a:r>
          </a:p>
        </p:txBody>
      </p:sp>
      <p:pic>
        <p:nvPicPr>
          <p:cNvPr id="7" name="圖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25" y="3424211"/>
            <a:ext cx="4044855" cy="258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5325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233612" y="1560087"/>
            <a:ext cx="7724775" cy="1895475"/>
          </a:xfrm>
          <a:noFill/>
          <a:ln>
            <a:noFill/>
          </a:ln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zh-TW" altLang="en-US" sz="14000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</a:rPr>
              <a:t>系羽</a:t>
            </a:r>
            <a:endParaRPr lang="zh-TW" altLang="en-US" sz="14000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2288783" y="3455562"/>
            <a:ext cx="7614432" cy="1910098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anchor="ctr">
            <a:normAutofit fontScale="77500" lnSpcReduction="20000"/>
          </a:bodyPr>
          <a:lstStyle/>
          <a:p>
            <a:r>
              <a:rPr lang="en-US" altLang="zh-TW" sz="5000" dirty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badminton team of</a:t>
            </a:r>
          </a:p>
          <a:p>
            <a:r>
              <a:rPr lang="en-US" altLang="zh-TW" sz="5000" dirty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department of mathematics</a:t>
            </a:r>
            <a:endParaRPr lang="zh-TW" altLang="en-US" sz="5000" dirty="0">
              <a:ln w="180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511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02860" y="646259"/>
            <a:ext cx="7724775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戰績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11" y="1888950"/>
            <a:ext cx="5771450" cy="32474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247" y="1971822"/>
            <a:ext cx="5624167" cy="316453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94874" y="5450593"/>
            <a:ext cx="431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</a:t>
            </a:r>
            <a:r>
              <a:rPr lang="en-US" altLang="zh-TW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2014/3/15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南數盃亞軍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34494" y="5401907"/>
            <a:ext cx="4147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</a:t>
            </a:r>
            <a:r>
              <a:rPr lang="en-US" altLang="zh-TW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2014/5/3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理院盃季軍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5974970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48055" y="592920"/>
            <a:ext cx="9601196" cy="1303867"/>
          </a:xfrm>
          <a:noFill/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戰績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729" y="2230428"/>
            <a:ext cx="5554865" cy="30625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109" y="2230428"/>
            <a:ext cx="5636654" cy="306258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216241" y="5433134"/>
            <a:ext cx="4145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</a:t>
            </a:r>
            <a:r>
              <a:rPr lang="en-US" altLang="zh-TW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2015/4/26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大數盃季軍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512213" y="5365041"/>
            <a:ext cx="439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</a:t>
            </a:r>
            <a:r>
              <a:rPr lang="en-US" altLang="zh-TW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2015/12/21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大數盃殿軍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4136143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335111" y="606632"/>
            <a:ext cx="9601196" cy="1303867"/>
          </a:xfrm>
          <a:noFill/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戰績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8" r="8912" b="6598"/>
          <a:stretch/>
        </p:blipFill>
        <p:spPr>
          <a:xfrm>
            <a:off x="3289477" y="1788057"/>
            <a:ext cx="5692463" cy="364682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38485" y="5582989"/>
            <a:ext cx="439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</a:t>
            </a:r>
            <a:r>
              <a:rPr lang="en-US" altLang="zh-TW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2016/11/12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大數盃冠軍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3447066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233612" y="1560087"/>
            <a:ext cx="7724775" cy="1895475"/>
          </a:xfrm>
          <a:noFill/>
          <a:ln>
            <a:noFill/>
          </a:ln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zh-TW" altLang="en-US" sz="14000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</a:rPr>
              <a:t>系壘</a:t>
            </a:r>
            <a:endParaRPr lang="zh-TW" altLang="en-US" sz="14000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2288783" y="3455562"/>
            <a:ext cx="7614432" cy="1910098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anchor="ctr">
            <a:normAutofit fontScale="77500" lnSpcReduction="20000"/>
          </a:bodyPr>
          <a:lstStyle/>
          <a:p>
            <a:r>
              <a:rPr lang="en-US" altLang="zh-TW" sz="5400" dirty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softball team of</a:t>
            </a:r>
          </a:p>
          <a:p>
            <a:r>
              <a:rPr lang="en-US" altLang="zh-TW" sz="5400" dirty="0" smtClean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department </a:t>
            </a:r>
            <a:r>
              <a:rPr lang="en-US" altLang="zh-TW" sz="5400" dirty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of mathematics</a:t>
            </a:r>
            <a:endParaRPr lang="zh-TW" altLang="en-US" sz="5400" dirty="0">
              <a:ln w="180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69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9341" y="529892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戰績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31" y="1883097"/>
            <a:ext cx="5416950" cy="35420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81" y="1558529"/>
            <a:ext cx="5270990" cy="383317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76339" y="5474530"/>
            <a:ext cx="3896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↑大數盃季軍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97283" y="5461421"/>
            <a:ext cx="366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↑中數盃亞軍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2674810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755670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戰績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721"/>
          <a:stretch/>
        </p:blipFill>
        <p:spPr>
          <a:xfrm>
            <a:off x="814168" y="2059537"/>
            <a:ext cx="4981325" cy="314107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002932" y="5200607"/>
            <a:ext cx="3085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↑南數盃亞軍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662670" y="5200607"/>
            <a:ext cx="439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↑</a:t>
            </a:r>
            <a:r>
              <a:rPr lang="en-US" altLang="zh-TW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2016/11/12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大數盃冠軍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93" y="1976911"/>
            <a:ext cx="5731014" cy="32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15813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233612" y="1560087"/>
            <a:ext cx="7724775" cy="1895475"/>
          </a:xfrm>
          <a:noFill/>
          <a:ln>
            <a:noFill/>
          </a:ln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zh-TW" altLang="en-US" sz="14000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</a:rPr>
              <a:t>系籃</a:t>
            </a:r>
            <a:endParaRPr lang="zh-TW" altLang="en-US" sz="14000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2288783" y="3455562"/>
            <a:ext cx="7614432" cy="1910098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anchor="ctr">
            <a:normAutofit fontScale="77500" lnSpcReduction="20000"/>
          </a:bodyPr>
          <a:lstStyle/>
          <a:p>
            <a:r>
              <a:rPr lang="en-US" altLang="zh-TW" sz="5200" dirty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basketball team </a:t>
            </a:r>
            <a:r>
              <a:rPr lang="en-US" altLang="zh-TW" sz="5200" dirty="0" smtClean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of</a:t>
            </a:r>
          </a:p>
          <a:p>
            <a:r>
              <a:rPr lang="en-US" altLang="zh-TW" sz="5200" dirty="0" smtClean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department of mathematics</a:t>
            </a:r>
            <a:endParaRPr lang="zh-TW" altLang="en-US" sz="5200" dirty="0" smtClean="0">
              <a:ln w="180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3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TW" altLang="en-US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最動人的球經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3" descr="14089316_1277994362212667_5571115474066656138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283" y="2054837"/>
            <a:ext cx="2786082" cy="3482604"/>
          </a:xfrm>
          <a:prstGeom prst="rect">
            <a:avLst/>
          </a:prstGeom>
        </p:spPr>
      </p:pic>
      <p:pic>
        <p:nvPicPr>
          <p:cNvPr id="5" name="圖片 4" descr="13256338_280950325576629_3492707217066296519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022" y="2676467"/>
            <a:ext cx="2150952" cy="2860974"/>
          </a:xfrm>
          <a:prstGeom prst="rect">
            <a:avLst/>
          </a:prstGeom>
        </p:spPr>
      </p:pic>
      <p:pic>
        <p:nvPicPr>
          <p:cNvPr id="6" name="圖片 5" descr="12391867_1115929141752524_3075513621873673613_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32" y="2586011"/>
            <a:ext cx="3929090" cy="2951430"/>
          </a:xfrm>
          <a:prstGeom prst="rect">
            <a:avLst/>
          </a:prstGeom>
        </p:spPr>
      </p:pic>
      <p:pic>
        <p:nvPicPr>
          <p:cNvPr id="8" name="圖片 7" descr="S__1903824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6207" y="1989292"/>
            <a:ext cx="2659912" cy="35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11742"/>
      </p:ext>
    </p:extLst>
  </p:cSld>
  <p:clrMapOvr>
    <a:masterClrMapping/>
  </p:clrMapOvr>
  <p:transition spd="slow" advTm="400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187" r="1" b="67324"/>
          <a:stretch/>
        </p:blipFill>
        <p:spPr>
          <a:xfrm>
            <a:off x="1095445" y="2318198"/>
            <a:ext cx="4849565" cy="22538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03"/>
          <a:stretch/>
        </p:blipFill>
        <p:spPr>
          <a:xfrm>
            <a:off x="5945010" y="1326523"/>
            <a:ext cx="4849565" cy="4539803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044802" y="1292777"/>
            <a:ext cx="4950851" cy="529584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課程架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</a:p>
        </p:txBody>
      </p:sp>
    </p:spTree>
    <p:extLst>
      <p:ext uri="{BB962C8B-B14F-4D97-AF65-F5344CB8AC3E}">
        <p14:creationId xmlns:p14="http://schemas.microsoft.com/office/powerpoint/2010/main" val="11642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TW" altLang="en-US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最棒的團隊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 descr="12473740_1216611728367322_3913922020140058959_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357" y="2115690"/>
            <a:ext cx="5269643" cy="3950258"/>
          </a:xfrm>
        </p:spPr>
      </p:pic>
      <p:pic>
        <p:nvPicPr>
          <p:cNvPr id="5" name="圖片 4" descr="13418767_287875211550807_10558242530571301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67" y="2115690"/>
            <a:ext cx="2893221" cy="385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02515"/>
      </p:ext>
    </p:extLst>
  </p:cSld>
  <p:clrMapOvr>
    <a:masterClrMapping/>
  </p:clrMapOvr>
  <p:transition spd="slow" advTm="400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系會活動</a:t>
            </a:r>
            <a:endParaRPr lang="zh-TW" altLang="en-US" sz="7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295402" y="3014847"/>
            <a:ext cx="9601196" cy="2497311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由系上學生組成的系會，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除了是系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學生與行政單位溝通的窗口外，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也會每學期舉辦數次活動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或者協助學校活動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促進系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師生感情。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70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6000">
        <p14:reveal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11/11/15</a:t>
            </a:r>
            <a:r>
              <a:rPr lang="zh-TW" altLang="en-US" b="1" dirty="0" smtClean="0"/>
              <a:t> 成大校慶園遊會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3" y="2418746"/>
            <a:ext cx="4012251" cy="2664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74" y="3045853"/>
            <a:ext cx="4012251" cy="2664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05" y="3672960"/>
            <a:ext cx="4012251" cy="2664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4444541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altLang="zh-TW" b="1" dirty="0" smtClean="0"/>
              <a:t>12/05/15</a:t>
            </a:r>
            <a:r>
              <a:rPr lang="zh-TW" altLang="en-US" b="1" dirty="0" smtClean="0"/>
              <a:t> 湯圓水餃會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3" y="3451538"/>
            <a:ext cx="4262906" cy="2841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55" y="2396059"/>
            <a:ext cx="4327838" cy="2885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21" y="2979588"/>
            <a:ext cx="4327838" cy="2884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1853918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altLang="zh-TW" b="1" dirty="0" smtClean="0"/>
              <a:t>03/13/16</a:t>
            </a:r>
            <a:r>
              <a:rPr lang="zh-TW" altLang="en-US" b="1" dirty="0" smtClean="0"/>
              <a:t> 滷味會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8" y="2388524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8524"/>
            <a:ext cx="5507008" cy="367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18" y="3524221"/>
            <a:ext cx="3957249" cy="2638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1412029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altLang="zh-TW" b="1" dirty="0" smtClean="0"/>
              <a:t>04/09/16</a:t>
            </a:r>
            <a:r>
              <a:rPr lang="zh-TW" altLang="en-US" b="1" dirty="0" smtClean="0"/>
              <a:t> 假案</a:t>
            </a:r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2" r="37599"/>
          <a:stretch/>
        </p:blipFill>
        <p:spPr>
          <a:xfrm>
            <a:off x="496911" y="2396417"/>
            <a:ext cx="1738648" cy="3251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91" y="2396417"/>
            <a:ext cx="4340180" cy="3255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04" y="2396417"/>
            <a:ext cx="4335887" cy="3251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4172501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noFill/>
        </p:spPr>
        <p:txBody>
          <a:bodyPr>
            <a:normAutofit/>
          </a:bodyPr>
          <a:lstStyle/>
          <a:p>
            <a:pPr algn="ctr"/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學生活動</a:t>
            </a:r>
            <a:endParaRPr lang="zh-TW" altLang="en-US" sz="7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1295402" y="2654239"/>
            <a:ext cx="9601196" cy="3115497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除了系會活動外，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每學期也會由系隊舉辦系砂鍋，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也會由學長姊主辦「宿營」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迎接大一新生。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數學系雖然人不多，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但我們絕對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溫馨！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37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71" y="3464417"/>
            <a:ext cx="3631842" cy="2723881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" y="537645"/>
            <a:ext cx="4258614" cy="3193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0" y="3603778"/>
            <a:ext cx="3640429" cy="2730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88" y="587597"/>
            <a:ext cx="4194220" cy="3145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" y="3361385"/>
            <a:ext cx="3906592" cy="2929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16" y="744879"/>
            <a:ext cx="3143519" cy="2357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1" r="33226"/>
          <a:stretch/>
        </p:blipFill>
        <p:spPr>
          <a:xfrm>
            <a:off x="6870946" y="3017202"/>
            <a:ext cx="1650576" cy="3343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0" r="36682"/>
          <a:stretch/>
        </p:blipFill>
        <p:spPr>
          <a:xfrm>
            <a:off x="4229175" y="1577700"/>
            <a:ext cx="1938291" cy="3343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53" y="1335181"/>
            <a:ext cx="6250793" cy="3534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052" y="3612224"/>
            <a:ext cx="3991316" cy="2256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5" y="825475"/>
            <a:ext cx="4671770" cy="2641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5" y="3017202"/>
            <a:ext cx="5616384" cy="3175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76" y="802427"/>
            <a:ext cx="5335684" cy="3017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73" y="3510771"/>
            <a:ext cx="2064634" cy="2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46" y="2032189"/>
            <a:ext cx="3173570" cy="4231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43" y="1544999"/>
            <a:ext cx="2950928" cy="3934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331" y="985460"/>
            <a:ext cx="3308075" cy="2484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72" y="673167"/>
            <a:ext cx="4013637" cy="2675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66" y="2303734"/>
            <a:ext cx="4989590" cy="3326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5" t="27151" r="35066"/>
          <a:stretch/>
        </p:blipFill>
        <p:spPr>
          <a:xfrm>
            <a:off x="9262150" y="3143162"/>
            <a:ext cx="1497496" cy="2988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8" y="3551824"/>
            <a:ext cx="3669287" cy="2751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8" y="1810647"/>
            <a:ext cx="3504827" cy="2628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6"/>
          <a:stretch/>
        </p:blipFill>
        <p:spPr>
          <a:xfrm>
            <a:off x="5869846" y="4095358"/>
            <a:ext cx="3754667" cy="2151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36" y="602678"/>
            <a:ext cx="4020078" cy="268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" y="3510771"/>
            <a:ext cx="3983228" cy="26554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4" y="1792379"/>
            <a:ext cx="4884447" cy="3669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82" y="2018472"/>
            <a:ext cx="5432271" cy="3055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文字方塊 30"/>
          <p:cNvSpPr txBox="1"/>
          <p:nvPr/>
        </p:nvSpPr>
        <p:spPr>
          <a:xfrm>
            <a:off x="3342295" y="2975882"/>
            <a:ext cx="5133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803400">
                    <a:schemeClr val="bg1"/>
                  </a:glow>
                </a:effectLst>
                <a:latin typeface="+mj-ea"/>
                <a:ea typeface="+mj-ea"/>
              </a:rPr>
              <a:t>成大數學系</a:t>
            </a:r>
            <a:endParaRPr lang="zh-TW" altLang="en-US" sz="60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803400">
                  <a:schemeClr val="bg1"/>
                </a:glo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34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5000">
        <p14:reveal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0"/>
                            </p:stCondLst>
                            <p:childTnLst>
                              <p:par>
                                <p:cTn id="5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75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2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47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500"/>
                            </p:stCondLst>
                            <p:childTnLst>
                              <p:par>
                                <p:cTn id="116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7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9644" y="1085162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7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系上演講活動</a:t>
            </a: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269644" y="2795906"/>
            <a:ext cx="9601196" cy="27806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b="1" dirty="0" smtClean="0"/>
              <a:t>數學系每學期也會由系上舉辦學術活動，</a:t>
            </a:r>
            <a:endParaRPr lang="en-US" altLang="zh-TW" sz="3200" b="1" dirty="0" smtClean="0"/>
          </a:p>
          <a:p>
            <a:r>
              <a:rPr lang="zh-TW" altLang="en-US" sz="3200" b="1" dirty="0" smtClean="0"/>
              <a:t>包含演講或是學術研討會等，</a:t>
            </a:r>
            <a:endParaRPr lang="en-US" altLang="zh-TW" sz="3200" b="1" dirty="0" smtClean="0"/>
          </a:p>
          <a:p>
            <a:r>
              <a:rPr lang="zh-TW" altLang="en-US" sz="3200" b="1" dirty="0" smtClean="0"/>
              <a:t>幾乎是每周舉辦。</a:t>
            </a:r>
            <a:endParaRPr lang="en-US" altLang="zh-TW" sz="3200" b="1" dirty="0" smtClean="0"/>
          </a:p>
          <a:p>
            <a:r>
              <a:rPr lang="zh-TW" altLang="en-US" sz="3200" b="1" dirty="0" smtClean="0"/>
              <a:t>這學年更是結合了創系</a:t>
            </a:r>
            <a:r>
              <a:rPr lang="en-US" altLang="zh-TW" sz="3200" b="1" dirty="0" smtClean="0"/>
              <a:t>60</a:t>
            </a:r>
            <a:r>
              <a:rPr lang="zh-TW" altLang="en-US" sz="3200" b="1" dirty="0" smtClean="0"/>
              <a:t>周年</a:t>
            </a:r>
            <a:endParaRPr lang="en-US" altLang="zh-TW" sz="3200" b="1" dirty="0" smtClean="0"/>
          </a:p>
          <a:p>
            <a:r>
              <a:rPr lang="zh-TW" altLang="en-US" sz="3200" b="1" dirty="0" smtClean="0"/>
              <a:t>舉辦</a:t>
            </a:r>
            <a:r>
              <a:rPr lang="zh-TW" altLang="en-US" sz="3200" b="1" dirty="0"/>
              <a:t>了「創校</a:t>
            </a:r>
            <a:r>
              <a:rPr lang="en-US" altLang="zh-TW" sz="3200" b="1" dirty="0"/>
              <a:t>85</a:t>
            </a:r>
            <a:r>
              <a:rPr lang="zh-TW" altLang="en-US" sz="3200" b="1" dirty="0"/>
              <a:t>週年暨創系</a:t>
            </a:r>
            <a:r>
              <a:rPr lang="en-US" altLang="zh-TW" sz="3200" b="1" dirty="0"/>
              <a:t>60</a:t>
            </a:r>
            <a:r>
              <a:rPr lang="zh-TW" altLang="en-US" sz="3200" b="1" dirty="0"/>
              <a:t>週年系列演講」</a:t>
            </a:r>
            <a:endParaRPr lang="en-US" altLang="zh-TW" sz="3200" b="1" dirty="0" smtClean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5380912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創系</a:t>
            </a:r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60</a:t>
            </a:r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週年系列演講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59" y="2419675"/>
            <a:ext cx="5079641" cy="380973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13678" y="3585876"/>
            <a:ext cx="4842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2016/06/15</a:t>
            </a:r>
          </a:p>
          <a:p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北海道大學名譽教授  中村玄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演講主題：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Identifying Viscoelasticity (Data analysis for measurement devices MRE and PVS) </a:t>
            </a:r>
            <a:endParaRPr lang="zh-TW" altLang="en-US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40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創系</a:t>
            </a:r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60</a:t>
            </a:r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週年系列演講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8" y="2469523"/>
            <a:ext cx="4889679" cy="36672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606861" y="3702987"/>
            <a:ext cx="4932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2016/09/29</a:t>
            </a:r>
          </a:p>
          <a:p>
            <a:r>
              <a:rPr lang="zh-TW" alt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台灣大學數學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系教授  </a:t>
            </a:r>
            <a:r>
              <a:rPr lang="zh-TW" alt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馬梓銘 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演講主題：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From Witten-Morse Theory to Mirror Symmetry</a:t>
            </a:r>
            <a:endParaRPr lang="zh-TW" altLang="en-US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2339555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創系</a:t>
            </a:r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60</a:t>
            </a:r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週年系列演講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59" y="2635830"/>
            <a:ext cx="5079641" cy="337742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13678" y="3585876"/>
            <a:ext cx="4842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2016/10/13</a:t>
            </a:r>
          </a:p>
          <a:p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中研院數學研究所院士  劉太平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演講主題：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Truth and Beauty</a:t>
            </a:r>
            <a:endParaRPr lang="zh-TW" altLang="en-US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13678" y="4786205"/>
            <a:ext cx="4842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經歷：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zh-TW" alt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史丹福大學數學系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教授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zh-TW" alt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中央研究院數學研究所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所長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zh-TW" alt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中央研究院數學研究所客座講座</a:t>
            </a:r>
          </a:p>
        </p:txBody>
      </p:sp>
    </p:spTree>
    <p:extLst>
      <p:ext uri="{BB962C8B-B14F-4D97-AF65-F5344CB8AC3E}">
        <p14:creationId xmlns:p14="http://schemas.microsoft.com/office/powerpoint/2010/main" val="1762059810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創系</a:t>
            </a:r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60</a:t>
            </a:r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週年系列演講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59" y="2631327"/>
            <a:ext cx="5079641" cy="338642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13678" y="2847212"/>
            <a:ext cx="4842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2016/12/21</a:t>
            </a:r>
          </a:p>
          <a:p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加州大學爾灣分校教授  </a:t>
            </a:r>
            <a:r>
              <a:rPr lang="en-US" altLang="zh-TW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Richard Schoen</a:t>
            </a:r>
          </a:p>
          <a:p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演講主題：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Geometries that Optimize Eigenvalues 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13678" y="4324540"/>
            <a:ext cx="4842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經</a:t>
            </a:r>
            <a:r>
              <a:rPr lang="zh-TW" alt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歷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：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1989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年博</a:t>
            </a:r>
            <a:r>
              <a:rPr lang="zh-TW" alt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謝紀念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獎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American Academy of Arts and </a:t>
            </a:r>
            <a:r>
              <a:rPr lang="en-US" altLang="zh-TW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Sciences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院士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sz="16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United States National Academy of </a:t>
            </a:r>
            <a:r>
              <a:rPr lang="en-US" altLang="zh-TW" sz="1600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Sciences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院士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American Mathematical </a:t>
            </a:r>
            <a:r>
              <a:rPr lang="en-US" altLang="zh-TW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Society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院士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American Mathematical </a:t>
            </a:r>
            <a:r>
              <a:rPr lang="en-US" altLang="zh-TW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Society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副院長</a:t>
            </a:r>
            <a:endParaRPr lang="en-US" altLang="zh-TW" dirty="0" smtClean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2017</a:t>
            </a:r>
            <a:r>
              <a:rPr lang="zh-TW" altLang="en-US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年沃爾夫數學獎</a:t>
            </a:r>
            <a:endParaRPr lang="zh-TW" altLang="en-US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6669282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系隊介紹</a:t>
            </a:r>
            <a:endParaRPr lang="zh-TW" altLang="en-US" sz="7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系桌</a:t>
            </a:r>
            <a:endParaRPr lang="en-US" altLang="zh-TW" sz="35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羽</a:t>
            </a:r>
            <a:endParaRPr lang="en-US" altLang="zh-TW" sz="35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系壘</a:t>
            </a:r>
            <a:endParaRPr lang="en-US" altLang="zh-TW" sz="35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系籃</a:t>
            </a:r>
            <a:endParaRPr lang="en-US" altLang="zh-TW" sz="35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系排</a:t>
            </a:r>
            <a:endParaRPr lang="en-US" altLang="zh-TW" sz="35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8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233612" y="1560087"/>
            <a:ext cx="7724775" cy="1895475"/>
          </a:xfrm>
          <a:noFill/>
          <a:ln>
            <a:noFill/>
          </a:ln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TW" altLang="en-US" sz="14000" b="1" dirty="0" smtClean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</a:t>
            </a:r>
            <a:r>
              <a:rPr lang="zh-TW" altLang="en-US" sz="14000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桌</a:t>
            </a: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2288783" y="3455562"/>
            <a:ext cx="7614432" cy="1910098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anchor="ctr">
            <a:normAutofit fontScale="77500" lnSpcReduction="20000"/>
          </a:bodyPr>
          <a:lstStyle/>
          <a:p>
            <a:r>
              <a:rPr lang="en-US" altLang="zh-TW" sz="5000" dirty="0" smtClean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table tennis team of</a:t>
            </a:r>
          </a:p>
          <a:p>
            <a:r>
              <a:rPr lang="en-US" altLang="zh-TW" sz="5000" dirty="0" smtClean="0">
                <a:ln w="180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department of mathematics</a:t>
            </a:r>
          </a:p>
          <a:p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30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1036</TotalTime>
  <Words>452</Words>
  <Application>Microsoft Office PowerPoint</Application>
  <PresentationFormat>寬螢幕</PresentationFormat>
  <Paragraphs>98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Noto Sans CJK TC DemiLight</vt:lpstr>
      <vt:lpstr>華康秀風體W3</vt:lpstr>
      <vt:lpstr>微軟正黑體</vt:lpstr>
      <vt:lpstr>新細明體</vt:lpstr>
      <vt:lpstr>Arial</vt:lpstr>
      <vt:lpstr>Garamond</vt:lpstr>
      <vt:lpstr>Segoe UI Black</vt:lpstr>
      <vt:lpstr>有機</vt:lpstr>
      <vt:lpstr>成大數學系</vt:lpstr>
      <vt:lpstr>課程架構</vt:lpstr>
      <vt:lpstr>系上演講活動</vt:lpstr>
      <vt:lpstr>創系60週年系列演講</vt:lpstr>
      <vt:lpstr>創系60週年系列演講</vt:lpstr>
      <vt:lpstr>創系60週年系列演講</vt:lpstr>
      <vt:lpstr>創系60週年系列演講</vt:lpstr>
      <vt:lpstr>系隊介紹</vt:lpstr>
      <vt:lpstr>系桌</vt:lpstr>
      <vt:lpstr>戰績</vt:lpstr>
      <vt:lpstr>系羽</vt:lpstr>
      <vt:lpstr>戰績</vt:lpstr>
      <vt:lpstr>戰績</vt:lpstr>
      <vt:lpstr>戰績</vt:lpstr>
      <vt:lpstr>系壘</vt:lpstr>
      <vt:lpstr>戰績</vt:lpstr>
      <vt:lpstr>戰績</vt:lpstr>
      <vt:lpstr>系籃</vt:lpstr>
      <vt:lpstr>最動人的球經</vt:lpstr>
      <vt:lpstr>最棒的團隊</vt:lpstr>
      <vt:lpstr>系會活動</vt:lpstr>
      <vt:lpstr>11/11/15 成大校慶園遊會</vt:lpstr>
      <vt:lpstr>12/05/15 湯圓水餃會</vt:lpstr>
      <vt:lpstr>03/13/16 滷味會</vt:lpstr>
      <vt:lpstr>04/09/16 假案</vt:lpstr>
      <vt:lpstr>學生活動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迎新茶會</dc:title>
  <dc:creator>王昱祥</dc:creator>
  <cp:lastModifiedBy>Pei Shan Fang</cp:lastModifiedBy>
  <cp:revision>81</cp:revision>
  <dcterms:created xsi:type="dcterms:W3CDTF">2016-08-17T03:47:42Z</dcterms:created>
  <dcterms:modified xsi:type="dcterms:W3CDTF">2017-02-16T14:13:44Z</dcterms:modified>
</cp:coreProperties>
</file>